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CBE2"/>
    <a:srgbClr val="0BA6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2460" autoAdjust="0"/>
  </p:normalViewPr>
  <p:slideViewPr>
    <p:cSldViewPr>
      <p:cViewPr varScale="1">
        <p:scale>
          <a:sx n="83" d="100"/>
          <a:sy n="83" d="100"/>
        </p:scale>
        <p:origin x="1478" y="7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2697903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359265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233221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95040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2767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1709567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29852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105032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98912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815784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B7DF74-99A5-47A3-ACF5-89D99EEC05C3}" type="datetimeFigureOut">
              <a:rPr lang="en-GB" smtClean="0"/>
              <a:t>03/10/2023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1E05961-887D-4AEB-94E5-77AF69E4B79A}" type="slidenum">
              <a:rPr lang="en-GB" smtClean="0"/>
              <a:t>‹#›</a:t>
            </a:fld>
            <a:endParaRPr lang="en-GB" dirty="0"/>
          </a:p>
        </p:txBody>
      </p:sp>
    </p:spTree>
    <p:extLst>
      <p:ext uri="{BB962C8B-B14F-4D97-AF65-F5344CB8AC3E}">
        <p14:creationId xmlns:p14="http://schemas.microsoft.com/office/powerpoint/2010/main" val="138268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7DF74-99A5-47A3-ACF5-89D99EEC05C3}" type="datetimeFigureOut">
              <a:rPr lang="en-GB" smtClean="0"/>
              <a:t>03/10/2023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05961-887D-4AEB-94E5-77AF69E4B79A}" type="slidenum">
              <a:rPr lang="en-GB" smtClean="0"/>
              <a:t>‹#›</a:t>
            </a:fld>
            <a:endParaRPr lang="en-GB" dirty="0"/>
          </a:p>
        </p:txBody>
      </p:sp>
    </p:spTree>
    <p:extLst>
      <p:ext uri="{BB962C8B-B14F-4D97-AF65-F5344CB8AC3E}">
        <p14:creationId xmlns:p14="http://schemas.microsoft.com/office/powerpoint/2010/main" val="3695212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cid:E5B9B7BD-7493-41A8-9297-4A5438E061EF" TargetMode="External"/><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mailto:clubmanager@northpaddyouth.com"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9.jpg"/><Relationship Id="rId2" Type="http://schemas.openxmlformats.org/officeDocument/2006/relationships/hyperlink" Target="mailto:clubmanager@northpaddyouth.com" TargetMode="External"/><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1.png"/><Relationship Id="rId5" Type="http://schemas.openxmlformats.org/officeDocument/2006/relationships/image" Target="../media/image7.png"/><Relationship Id="rId10" Type="http://schemas.openxmlformats.org/officeDocument/2006/relationships/image" Target="../media/image5.png"/><Relationship Id="rId4" Type="http://schemas.openxmlformats.org/officeDocument/2006/relationships/image" Target="cid:E5B9B7BD-7493-41A8-9297-4A5438E061EF" TargetMode="External"/><Relationship Id="rId9"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94" name="Rounded Rectangle 9">
            <a:extLst>
              <a:ext uri="{FF2B5EF4-FFF2-40B4-BE49-F238E27FC236}">
                <a16:creationId xmlns:a16="http://schemas.microsoft.com/office/drawing/2014/main" id="{F9D2A9C9-49AB-4DBB-B187-41E213F568DB}"/>
              </a:ext>
            </a:extLst>
          </p:cNvPr>
          <p:cNvSpPr/>
          <p:nvPr/>
        </p:nvSpPr>
        <p:spPr>
          <a:xfrm>
            <a:off x="35496" y="2517500"/>
            <a:ext cx="2270720" cy="4243490"/>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b="1" dirty="0">
              <a:solidFill>
                <a:schemeClr val="tx1"/>
              </a:solidFill>
              <a:latin typeface="Arial" panose="020B0604020202020204" pitchFamily="34" charset="0"/>
              <a:cs typeface="Arial" panose="020B0604020202020204" pitchFamily="34" charset="0"/>
            </a:endParaRPr>
          </a:p>
        </p:txBody>
      </p:sp>
      <p:pic>
        <p:nvPicPr>
          <p:cNvPr id="22" name="E5B9B7BD-7493-41A8-9297-4A5438E061EF" descr="cid:E5B9B7BD-7493-41A8-9297-4A5438E061EF">
            <a:extLst>
              <a:ext uri="{FF2B5EF4-FFF2-40B4-BE49-F238E27FC236}">
                <a16:creationId xmlns:a16="http://schemas.microsoft.com/office/drawing/2014/main" id="{88F333BA-D343-4F65-BE3A-2781934D96FF}"/>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7504" y="120341"/>
            <a:ext cx="1376475" cy="1160584"/>
          </a:xfrm>
          <a:prstGeom prst="rect">
            <a:avLst/>
          </a:prstGeom>
          <a:noFill/>
          <a:ln>
            <a:noFill/>
          </a:ln>
        </p:spPr>
      </p:pic>
      <p:sp>
        <p:nvSpPr>
          <p:cNvPr id="28" name="Rounded Rectangle 9">
            <a:extLst>
              <a:ext uri="{FF2B5EF4-FFF2-40B4-BE49-F238E27FC236}">
                <a16:creationId xmlns:a16="http://schemas.microsoft.com/office/drawing/2014/main" id="{594A16E2-CE19-452A-BD46-729C623D8A98}"/>
              </a:ext>
            </a:extLst>
          </p:cNvPr>
          <p:cNvSpPr/>
          <p:nvPr/>
        </p:nvSpPr>
        <p:spPr>
          <a:xfrm>
            <a:off x="2378224" y="2540657"/>
            <a:ext cx="2088408" cy="4243492"/>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sz="16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VISIT</a:t>
            </a:r>
          </a:p>
          <a:p>
            <a:pPr algn="ctr"/>
            <a:r>
              <a:rPr lang="en-GB" sz="900" b="1" dirty="0">
                <a:solidFill>
                  <a:schemeClr val="tx1"/>
                </a:solidFill>
                <a:latin typeface="Arial" panose="020B0604020202020204" pitchFamily="34" charset="0"/>
                <a:cs typeface="Arial" panose="020B0604020202020204" pitchFamily="34" charset="0"/>
              </a:rPr>
              <a:t>to</a:t>
            </a:r>
          </a:p>
          <a:p>
            <a:pPr algn="ctr"/>
            <a:r>
              <a:rPr lang="en-GB" sz="900" b="1" dirty="0">
                <a:solidFill>
                  <a:schemeClr val="tx1"/>
                </a:solidFill>
                <a:latin typeface="Arial" panose="020B0604020202020204" pitchFamily="34" charset="0"/>
                <a:cs typeface="Arial" panose="020B0604020202020204" pitchFamily="34" charset="0"/>
              </a:rPr>
              <a:t>THE NATURAL </a:t>
            </a:r>
          </a:p>
          <a:p>
            <a:pPr algn="ctr"/>
            <a:r>
              <a:rPr lang="en-GB" sz="900" b="1" dirty="0">
                <a:solidFill>
                  <a:schemeClr val="tx1"/>
                </a:solidFill>
                <a:latin typeface="Arial" panose="020B0604020202020204" pitchFamily="34" charset="0"/>
                <a:cs typeface="Arial" panose="020B0604020202020204" pitchFamily="34" charset="0"/>
              </a:rPr>
              <a:t>HISTORY MUSEUM</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Leaving the Club at 12.00</a:t>
            </a:r>
          </a:p>
          <a:p>
            <a:pPr algn="ctr"/>
            <a:r>
              <a:rPr lang="en-GB" sz="900" b="1" dirty="0">
                <a:solidFill>
                  <a:schemeClr val="tx1"/>
                </a:solidFill>
                <a:latin typeface="Arial" panose="020B0604020202020204" pitchFamily="34" charset="0"/>
                <a:cs typeface="Arial" panose="020B0604020202020204" pitchFamily="34" charset="0"/>
              </a:rPr>
              <a:t>Returning approx. 5pm</a:t>
            </a:r>
          </a:p>
          <a:p>
            <a:pPr algn="ctr"/>
            <a:endParaRPr lang="en-GB" sz="1600" b="1" dirty="0">
              <a:solidFill>
                <a:schemeClr val="tx1"/>
              </a:solidFill>
              <a:latin typeface="Arial" panose="020B0604020202020204" pitchFamily="34" charset="0"/>
              <a:cs typeface="Arial" panose="020B0604020202020204" pitchFamily="34" charset="0"/>
            </a:endParaRPr>
          </a:p>
          <a:p>
            <a:pPr algn="ctr"/>
            <a:r>
              <a:rPr lang="en-GB" sz="1600" b="1" dirty="0">
                <a:solidFill>
                  <a:schemeClr val="tx1"/>
                </a:solidFill>
                <a:latin typeface="Arial" panose="020B0604020202020204" pitchFamily="34" charset="0"/>
                <a:cs typeface="Arial" panose="020B0604020202020204" pitchFamily="34" charset="0"/>
              </a:rPr>
              <a:t>------------------------</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NPYC JUNIOR CLUB</a:t>
            </a:r>
          </a:p>
          <a:p>
            <a:pPr algn="ctr"/>
            <a:r>
              <a:rPr lang="en-GB" sz="900" b="1" dirty="0">
                <a:solidFill>
                  <a:schemeClr val="tx1"/>
                </a:solidFill>
                <a:latin typeface="Arial" panose="020B0604020202020204" pitchFamily="34" charset="0"/>
                <a:cs typeface="Arial" panose="020B0604020202020204" pitchFamily="34" charset="0"/>
              </a:rPr>
              <a:t>6.15pm – 8.45pm</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Cricket </a:t>
            </a:r>
          </a:p>
          <a:p>
            <a:pPr algn="ctr"/>
            <a:r>
              <a:rPr lang="en-GB" sz="900" b="1" dirty="0">
                <a:solidFill>
                  <a:schemeClr val="tx1"/>
                </a:solidFill>
                <a:latin typeface="Arial" panose="020B0604020202020204" pitchFamily="34" charset="0"/>
                <a:cs typeface="Arial" panose="020B0604020202020204" pitchFamily="34" charset="0"/>
              </a:rPr>
              <a:t>with MCC Lords</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K1 Kick Boxing</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Arts &amp; Crafts</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Football Session</a:t>
            </a: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r>
              <a:rPr lang="en-GB" sz="1300" b="1" dirty="0">
                <a:solidFill>
                  <a:schemeClr val="tx1"/>
                </a:solidFill>
                <a:latin typeface="Arial" panose="020B0604020202020204" pitchFamily="34" charset="0"/>
                <a:cs typeface="Arial" panose="020B0604020202020204" pitchFamily="34" charset="0"/>
              </a:rPr>
              <a:t>		</a:t>
            </a: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p:txBody>
      </p:sp>
      <p:sp>
        <p:nvSpPr>
          <p:cNvPr id="33" name="Rounded Rectangle 9">
            <a:extLst>
              <a:ext uri="{FF2B5EF4-FFF2-40B4-BE49-F238E27FC236}">
                <a16:creationId xmlns:a16="http://schemas.microsoft.com/office/drawing/2014/main" id="{A67E84DD-76AB-42F7-9039-B6A96265620D}"/>
              </a:ext>
            </a:extLst>
          </p:cNvPr>
          <p:cNvSpPr/>
          <p:nvPr/>
        </p:nvSpPr>
        <p:spPr>
          <a:xfrm>
            <a:off x="4631126" y="2508173"/>
            <a:ext cx="2095064" cy="4243491"/>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latin typeface="Arial" panose="020B0604020202020204" pitchFamily="34" charset="0"/>
              <a:cs typeface="Arial" panose="020B0604020202020204" pitchFamily="34" charset="0"/>
            </a:endParaRPr>
          </a:p>
          <a:p>
            <a:pPr algn="ctr"/>
            <a:endParaRPr lang="en-GB" sz="1600" b="1" dirty="0">
              <a:solidFill>
                <a:schemeClr val="tx1"/>
              </a:solidFill>
              <a:latin typeface="Arial" panose="020B0604020202020204" pitchFamily="34" charset="0"/>
              <a:cs typeface="Arial" panose="020B0604020202020204" pitchFamily="34" charset="0"/>
            </a:endParaRPr>
          </a:p>
          <a:p>
            <a:pPr algn="ctr"/>
            <a:endParaRPr lang="en-GB" sz="16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NPYC JUNIOR CLUB</a:t>
            </a:r>
          </a:p>
          <a:p>
            <a:pPr algn="ctr"/>
            <a:r>
              <a:rPr lang="en-GB" sz="900" b="1" dirty="0">
                <a:solidFill>
                  <a:schemeClr val="tx1"/>
                </a:solidFill>
                <a:latin typeface="Arial" panose="020B0604020202020204" pitchFamily="34" charset="0"/>
                <a:cs typeface="Arial" panose="020B0604020202020204" pitchFamily="34" charset="0"/>
              </a:rPr>
              <a:t>2:15pm – 4:45pm</a:t>
            </a: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Multi Sports</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PS4/5</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Arts &amp; Crafts</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Pool</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Table Tennis</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Chess Club</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Taekwondo</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1600" b="1" dirty="0">
                <a:solidFill>
                  <a:schemeClr val="tx1"/>
                </a:solidFill>
                <a:latin typeface="Arial" panose="020B0604020202020204" pitchFamily="34" charset="0"/>
                <a:cs typeface="Arial" panose="020B0604020202020204" pitchFamily="34" charset="0"/>
              </a:rPr>
              <a:t>	</a:t>
            </a: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0FE38915-0008-4F45-AEA1-686127FFC94C}"/>
              </a:ext>
            </a:extLst>
          </p:cNvPr>
          <p:cNvSpPr txBox="1"/>
          <p:nvPr/>
        </p:nvSpPr>
        <p:spPr>
          <a:xfrm>
            <a:off x="7380312" y="620688"/>
            <a:ext cx="288032" cy="369332"/>
          </a:xfrm>
          <a:prstGeom prst="rect">
            <a:avLst/>
          </a:prstGeom>
          <a:noFill/>
        </p:spPr>
        <p:txBody>
          <a:bodyPr wrap="square" rtlCol="0">
            <a:spAutoFit/>
          </a:bodyPr>
          <a:lstStyle/>
          <a:p>
            <a:endParaRPr lang="en-GB" dirty="0"/>
          </a:p>
        </p:txBody>
      </p:sp>
      <p:graphicFrame>
        <p:nvGraphicFramePr>
          <p:cNvPr id="3" name="Table 3">
            <a:extLst>
              <a:ext uri="{FF2B5EF4-FFF2-40B4-BE49-F238E27FC236}">
                <a16:creationId xmlns:a16="http://schemas.microsoft.com/office/drawing/2014/main" id="{D05476C4-1EE4-4DB5-AA72-E1F66E972CA3}"/>
              </a:ext>
            </a:extLst>
          </p:cNvPr>
          <p:cNvGraphicFramePr>
            <a:graphicFrameLocks noGrp="1"/>
          </p:cNvGraphicFramePr>
          <p:nvPr>
            <p:extLst>
              <p:ext uri="{D42A27DB-BD31-4B8C-83A1-F6EECF244321}">
                <p14:modId xmlns:p14="http://schemas.microsoft.com/office/powerpoint/2010/main" val="1598627451"/>
              </p:ext>
            </p:extLst>
          </p:nvPr>
        </p:nvGraphicFramePr>
        <p:xfrm>
          <a:off x="35497" y="2000707"/>
          <a:ext cx="9000999" cy="457200"/>
        </p:xfrm>
        <a:graphic>
          <a:graphicData uri="http://schemas.openxmlformats.org/drawingml/2006/table">
            <a:tbl>
              <a:tblPr firstRow="1" bandRow="1">
                <a:tableStyleId>{5C22544A-7EE6-4342-B048-85BDC9FD1C3A}</a:tableStyleId>
              </a:tblPr>
              <a:tblGrid>
                <a:gridCol w="2378360">
                  <a:extLst>
                    <a:ext uri="{9D8B030D-6E8A-4147-A177-3AD203B41FA5}">
                      <a16:colId xmlns:a16="http://schemas.microsoft.com/office/drawing/2014/main" val="4048725"/>
                    </a:ext>
                  </a:extLst>
                </a:gridCol>
                <a:gridCol w="2202187">
                  <a:extLst>
                    <a:ext uri="{9D8B030D-6E8A-4147-A177-3AD203B41FA5}">
                      <a16:colId xmlns:a16="http://schemas.microsoft.com/office/drawing/2014/main" val="3095846827"/>
                    </a:ext>
                  </a:extLst>
                </a:gridCol>
                <a:gridCol w="2202187">
                  <a:extLst>
                    <a:ext uri="{9D8B030D-6E8A-4147-A177-3AD203B41FA5}">
                      <a16:colId xmlns:a16="http://schemas.microsoft.com/office/drawing/2014/main" val="2848622695"/>
                    </a:ext>
                  </a:extLst>
                </a:gridCol>
                <a:gridCol w="2218265">
                  <a:extLst>
                    <a:ext uri="{9D8B030D-6E8A-4147-A177-3AD203B41FA5}">
                      <a16:colId xmlns:a16="http://schemas.microsoft.com/office/drawing/2014/main" val="2886856255"/>
                    </a:ext>
                  </a:extLst>
                </a:gridCol>
              </a:tblGrid>
              <a:tr h="4449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n>
                            <a:noFill/>
                          </a:ln>
                          <a:latin typeface="Arial" panose="020B0604020202020204" pitchFamily="34" charset="0"/>
                          <a:cs typeface="Arial" panose="020B0604020202020204" pitchFamily="34" charset="0"/>
                        </a:rPr>
                        <a:t>Saturday 21st October</a:t>
                      </a:r>
                      <a:endParaRPr lang="en-GB" sz="1200" dirty="0">
                        <a:ln>
                          <a:noFill/>
                        </a:ln>
                        <a:latin typeface="Arial" panose="020B0604020202020204" pitchFamily="34" charset="0"/>
                        <a:cs typeface="Arial" panose="020B0604020202020204" pitchFamily="34" charset="0"/>
                      </a:endParaRPr>
                    </a:p>
                    <a:p>
                      <a:pPr algn="ctr"/>
                      <a:endParaRPr lang="en-GB" sz="1200" dirty="0">
                        <a:ln>
                          <a:noFill/>
                        </a:ln>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n>
                            <a:noFill/>
                          </a:ln>
                          <a:latin typeface="Arial" panose="020B0604020202020204" pitchFamily="34" charset="0"/>
                          <a:cs typeface="Arial" panose="020B0604020202020204" pitchFamily="34" charset="0"/>
                        </a:rPr>
                        <a:t>Thursday 26</a:t>
                      </a:r>
                      <a:r>
                        <a:rPr lang="en-US" sz="1200" baseline="30000" dirty="0">
                          <a:ln>
                            <a:noFill/>
                          </a:ln>
                          <a:latin typeface="Arial" panose="020B0604020202020204" pitchFamily="34" charset="0"/>
                          <a:cs typeface="Arial" panose="020B0604020202020204" pitchFamily="34" charset="0"/>
                        </a:rPr>
                        <a:t>th</a:t>
                      </a:r>
                      <a:r>
                        <a:rPr lang="en-US" sz="1200" dirty="0">
                          <a:ln>
                            <a:noFill/>
                          </a:ln>
                          <a:latin typeface="Arial" panose="020B0604020202020204" pitchFamily="34" charset="0"/>
                          <a:cs typeface="Arial" panose="020B0604020202020204" pitchFamily="34" charset="0"/>
                        </a:rPr>
                        <a:t> </a:t>
                      </a:r>
                      <a:r>
                        <a:rPr lang="en-GB" sz="1200" dirty="0">
                          <a:ln>
                            <a:noFill/>
                          </a:ln>
                          <a:latin typeface="Arial" panose="020B0604020202020204" pitchFamily="34" charset="0"/>
                          <a:cs typeface="Arial" panose="020B0604020202020204" pitchFamily="34" charset="0"/>
                        </a:rPr>
                        <a:t>October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ln>
                          <a:noFill/>
                        </a:ln>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200" dirty="0">
                          <a:ln>
                            <a:noFill/>
                          </a:ln>
                          <a:latin typeface="Arial" panose="020B0604020202020204" pitchFamily="34" charset="0"/>
                          <a:cs typeface="Arial" panose="020B0604020202020204" pitchFamily="34" charset="0"/>
                        </a:rPr>
                        <a:t>Saturday 28</a:t>
                      </a:r>
                      <a:r>
                        <a:rPr lang="en-GB" sz="1200" baseline="30000" dirty="0">
                          <a:ln>
                            <a:noFill/>
                          </a:ln>
                          <a:latin typeface="Arial" panose="020B0604020202020204" pitchFamily="34" charset="0"/>
                          <a:cs typeface="Arial" panose="020B0604020202020204" pitchFamily="34" charset="0"/>
                        </a:rPr>
                        <a:t>th</a:t>
                      </a:r>
                      <a:r>
                        <a:rPr lang="en-GB" sz="1200" dirty="0">
                          <a:ln>
                            <a:noFill/>
                          </a:ln>
                          <a:latin typeface="Arial" panose="020B0604020202020204" pitchFamily="34" charset="0"/>
                          <a:cs typeface="Arial" panose="020B0604020202020204" pitchFamily="34" charset="0"/>
                        </a:rPr>
                        <a:t> October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200" dirty="0">
                          <a:ln>
                            <a:noFill/>
                          </a:ln>
                          <a:latin typeface="Arial" panose="020B0604020202020204" pitchFamily="34" charset="0"/>
                          <a:cs typeface="Arial" panose="020B0604020202020204" pitchFamily="34" charset="0"/>
                        </a:rPr>
                        <a:t>Sunday 29</a:t>
                      </a:r>
                      <a:r>
                        <a:rPr lang="en-GB" sz="1200" baseline="30000" dirty="0">
                          <a:ln>
                            <a:noFill/>
                          </a:ln>
                          <a:latin typeface="Arial" panose="020B0604020202020204" pitchFamily="34" charset="0"/>
                          <a:cs typeface="Arial" panose="020B0604020202020204" pitchFamily="34" charset="0"/>
                        </a:rPr>
                        <a:t>th</a:t>
                      </a:r>
                      <a:r>
                        <a:rPr lang="en-GB" sz="1200" dirty="0">
                          <a:ln>
                            <a:noFill/>
                          </a:ln>
                          <a:latin typeface="Arial" panose="020B0604020202020204" pitchFamily="34" charset="0"/>
                          <a:cs typeface="Arial" panose="020B0604020202020204" pitchFamily="34" charset="0"/>
                        </a:rPr>
                        <a:t> October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214050894"/>
                  </a:ext>
                </a:extLst>
              </a:tr>
            </a:tbl>
          </a:graphicData>
        </a:graphic>
      </p:graphicFrame>
      <p:sp>
        <p:nvSpPr>
          <p:cNvPr id="2" name="TextBox 1">
            <a:extLst>
              <a:ext uri="{FF2B5EF4-FFF2-40B4-BE49-F238E27FC236}">
                <a16:creationId xmlns:a16="http://schemas.microsoft.com/office/drawing/2014/main" id="{C78DC6F2-77F5-4C1F-780C-DB21957038EF}"/>
              </a:ext>
            </a:extLst>
          </p:cNvPr>
          <p:cNvSpPr txBox="1"/>
          <p:nvPr/>
        </p:nvSpPr>
        <p:spPr>
          <a:xfrm>
            <a:off x="2699792" y="127273"/>
            <a:ext cx="3688351" cy="1754326"/>
          </a:xfrm>
          <a:prstGeom prst="rect">
            <a:avLst/>
          </a:prstGeom>
          <a:noFill/>
        </p:spPr>
        <p:txBody>
          <a:bodyPr wrap="square" rtlCol="0">
            <a:spAutoFit/>
          </a:bodyPr>
          <a:lstStyle/>
          <a:p>
            <a:pPr algn="ctr"/>
            <a:r>
              <a:rPr lang="en-GB" sz="1200" b="1" dirty="0"/>
              <a:t>North Paddington Youth Club</a:t>
            </a:r>
          </a:p>
          <a:p>
            <a:pPr algn="ctr"/>
            <a:r>
              <a:rPr lang="en-GB" sz="1200" b="1" dirty="0"/>
              <a:t>October Half Term Programme 2023</a:t>
            </a:r>
          </a:p>
          <a:p>
            <a:pPr algn="ctr"/>
            <a:endParaRPr lang="en-GB" sz="1200" b="1" dirty="0"/>
          </a:p>
          <a:p>
            <a:pPr algn="ctr"/>
            <a:r>
              <a:rPr lang="en-GB" sz="2400" b="1" dirty="0"/>
              <a:t>JUNIOR CLUB</a:t>
            </a:r>
          </a:p>
          <a:p>
            <a:pPr algn="ctr"/>
            <a:endParaRPr lang="en-GB" sz="1200" b="1" dirty="0"/>
          </a:p>
          <a:p>
            <a:pPr algn="ctr"/>
            <a:r>
              <a:rPr lang="en-GB" sz="1200" b="1" dirty="0"/>
              <a:t>All Onsite Sessions &amp; Trips are FREE</a:t>
            </a:r>
          </a:p>
          <a:p>
            <a:pPr algn="ctr"/>
            <a:r>
              <a:rPr lang="en-GB" sz="1200" b="1" dirty="0"/>
              <a:t>For ages 8 – 12 years</a:t>
            </a:r>
          </a:p>
          <a:p>
            <a:pPr algn="ctr"/>
            <a:endParaRPr lang="en-GB" sz="1200" b="1" dirty="0"/>
          </a:p>
        </p:txBody>
      </p:sp>
      <p:sp>
        <p:nvSpPr>
          <p:cNvPr id="5" name="TextBox 4">
            <a:extLst>
              <a:ext uri="{FF2B5EF4-FFF2-40B4-BE49-F238E27FC236}">
                <a16:creationId xmlns:a16="http://schemas.microsoft.com/office/drawing/2014/main" id="{BBEB62F0-616F-5649-3046-479B269EC654}"/>
              </a:ext>
            </a:extLst>
          </p:cNvPr>
          <p:cNvSpPr txBox="1"/>
          <p:nvPr/>
        </p:nvSpPr>
        <p:spPr>
          <a:xfrm>
            <a:off x="6552221" y="64929"/>
            <a:ext cx="2880320" cy="1938992"/>
          </a:xfrm>
          <a:prstGeom prst="rect">
            <a:avLst/>
          </a:prstGeom>
          <a:noFill/>
        </p:spPr>
        <p:txBody>
          <a:bodyPr wrap="square" rtlCol="0">
            <a:spAutoFit/>
          </a:bodyPr>
          <a:lstStyle/>
          <a:p>
            <a:r>
              <a:rPr lang="en-GB" sz="1200" b="1" dirty="0"/>
              <a:t>Please contact Ronnie </a:t>
            </a:r>
          </a:p>
          <a:p>
            <a:r>
              <a:rPr lang="en-GB" sz="1200" b="1" dirty="0"/>
              <a:t>for further details on :</a:t>
            </a:r>
          </a:p>
          <a:p>
            <a:r>
              <a:rPr lang="en-GB" sz="1200" b="1" dirty="0"/>
              <a:t>020 3875 0412 or email at</a:t>
            </a:r>
          </a:p>
          <a:p>
            <a:r>
              <a:rPr lang="en-GB" sz="1200" b="1" dirty="0">
                <a:solidFill>
                  <a:schemeClr val="accent2"/>
                </a:solidFill>
                <a:hlinkClick r:id="rId4">
                  <a:extLst>
                    <a:ext uri="{A12FA001-AC4F-418D-AE19-62706E023703}">
                      <ahyp:hlinkClr xmlns:ahyp="http://schemas.microsoft.com/office/drawing/2018/hyperlinkcolor" val="tx"/>
                    </a:ext>
                  </a:extLst>
                </a:hlinkClick>
              </a:rPr>
              <a:t>clubmanager@northpaddyouth.com</a:t>
            </a:r>
            <a:endParaRPr lang="en-GB" sz="1200" b="1" dirty="0">
              <a:solidFill>
                <a:schemeClr val="accent2"/>
              </a:solidFill>
            </a:endParaRPr>
          </a:p>
          <a:p>
            <a:endParaRPr lang="en-GB" sz="1200" b="1" dirty="0">
              <a:solidFill>
                <a:schemeClr val="accent2"/>
              </a:solidFill>
            </a:endParaRPr>
          </a:p>
          <a:p>
            <a:r>
              <a:rPr lang="en-GB" sz="1200" b="1" dirty="0"/>
              <a:t>SENSORY ROOM AVAILABLE</a:t>
            </a:r>
          </a:p>
          <a:p>
            <a:endParaRPr lang="en-GB" sz="1200" b="1" dirty="0"/>
          </a:p>
          <a:p>
            <a:r>
              <a:rPr lang="en-GB" sz="1200" b="1" dirty="0"/>
              <a:t>FREE Food / Snacks / Refreshments </a:t>
            </a:r>
          </a:p>
          <a:p>
            <a:r>
              <a:rPr lang="en-GB" sz="1200" b="1" dirty="0"/>
              <a:t>will be provided each day</a:t>
            </a:r>
          </a:p>
          <a:p>
            <a:endParaRPr lang="en-GB" sz="1200" b="1" dirty="0"/>
          </a:p>
        </p:txBody>
      </p:sp>
      <p:sp>
        <p:nvSpPr>
          <p:cNvPr id="15" name="AutoShape 2">
            <a:extLst>
              <a:ext uri="{FF2B5EF4-FFF2-40B4-BE49-F238E27FC236}">
                <a16:creationId xmlns:a16="http://schemas.microsoft.com/office/drawing/2014/main" id="{1DDA3942-BF39-CE3E-858B-58162EBC4177}"/>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TextBox 11">
            <a:extLst>
              <a:ext uri="{FF2B5EF4-FFF2-40B4-BE49-F238E27FC236}">
                <a16:creationId xmlns:a16="http://schemas.microsoft.com/office/drawing/2014/main" id="{7BDFEA51-DA82-A26D-4D51-8D5A4DD236B7}"/>
              </a:ext>
            </a:extLst>
          </p:cNvPr>
          <p:cNvSpPr txBox="1"/>
          <p:nvPr/>
        </p:nvSpPr>
        <p:spPr>
          <a:xfrm>
            <a:off x="98563" y="3042322"/>
            <a:ext cx="2088232" cy="3524042"/>
          </a:xfrm>
          <a:prstGeom prst="rect">
            <a:avLst/>
          </a:prstGeom>
          <a:noFill/>
        </p:spPr>
        <p:txBody>
          <a:bodyPr wrap="square">
            <a:spAutoFit/>
          </a:bodyPr>
          <a:lstStyle/>
          <a:p>
            <a:pPr algn="ctr"/>
            <a:endParaRPr lang="en-GB" sz="16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NPYC JUNIOR CLUB</a:t>
            </a:r>
          </a:p>
          <a:p>
            <a:pPr algn="ctr"/>
            <a:r>
              <a:rPr lang="en-GB" sz="900" b="1" dirty="0">
                <a:latin typeface="Arial" panose="020B0604020202020204" pitchFamily="34" charset="0"/>
                <a:cs typeface="Arial" panose="020B0604020202020204" pitchFamily="34" charset="0"/>
              </a:rPr>
              <a:t>2:15</a:t>
            </a:r>
            <a:r>
              <a:rPr lang="en-GB" sz="900" b="1" dirty="0">
                <a:solidFill>
                  <a:schemeClr val="tx1"/>
                </a:solidFill>
                <a:latin typeface="Arial" panose="020B0604020202020204" pitchFamily="34" charset="0"/>
                <a:cs typeface="Arial" panose="020B0604020202020204" pitchFamily="34" charset="0"/>
              </a:rPr>
              <a:t>pm – 4:45pm</a:t>
            </a: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latin typeface="Arial" panose="020B0604020202020204" pitchFamily="34" charset="0"/>
              <a:cs typeface="Arial" panose="020B0604020202020204" pitchFamily="34" charset="0"/>
            </a:endParaRPr>
          </a:p>
          <a:p>
            <a:pPr algn="ctr"/>
            <a:r>
              <a:rPr lang="en-GB" sz="900" b="1" dirty="0">
                <a:latin typeface="Arial" panose="020B0604020202020204" pitchFamily="34" charset="0"/>
                <a:cs typeface="Arial" panose="020B0604020202020204" pitchFamily="34" charset="0"/>
              </a:rPr>
              <a:t>Multi Sports</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latin typeface="Arial" panose="020B0604020202020204" pitchFamily="34" charset="0"/>
                <a:cs typeface="Arial" panose="020B0604020202020204" pitchFamily="34" charset="0"/>
              </a:rPr>
              <a:t>AED Defibrillator Training</a:t>
            </a: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latin typeface="Arial" panose="020B0604020202020204" pitchFamily="34" charset="0"/>
              <a:cs typeface="Arial" panose="020B0604020202020204" pitchFamily="34" charset="0"/>
            </a:endParaRPr>
          </a:p>
          <a:p>
            <a:pPr algn="ctr"/>
            <a:r>
              <a:rPr lang="en-GB" sz="900" b="1" dirty="0">
                <a:latin typeface="Arial" panose="020B0604020202020204" pitchFamily="34" charset="0"/>
                <a:cs typeface="Arial" panose="020B0604020202020204" pitchFamily="34" charset="0"/>
              </a:rPr>
              <a:t>PS4/5</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Arts &amp; Crafts</a:t>
            </a:r>
            <a:endParaRPr lang="en-GB" sz="900" b="1" dirty="0">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latin typeface="Arial" panose="020B0604020202020204" pitchFamily="34" charset="0"/>
                <a:cs typeface="Arial" panose="020B0604020202020204" pitchFamily="34" charset="0"/>
              </a:rPr>
              <a:t>Taekwondo</a:t>
            </a: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Ready Steady Cook</a:t>
            </a:r>
          </a:p>
          <a:p>
            <a:pPr algn="ctr"/>
            <a:endParaRPr lang="en-GB" sz="900" b="1" dirty="0">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Chess Club</a:t>
            </a:r>
          </a:p>
        </p:txBody>
      </p:sp>
      <p:sp>
        <p:nvSpPr>
          <p:cNvPr id="20" name="Rounded Rectangle 9">
            <a:extLst>
              <a:ext uri="{FF2B5EF4-FFF2-40B4-BE49-F238E27FC236}">
                <a16:creationId xmlns:a16="http://schemas.microsoft.com/office/drawing/2014/main" id="{16E7BAD9-BB1F-374E-11A7-44B0E5F9E11D}"/>
              </a:ext>
            </a:extLst>
          </p:cNvPr>
          <p:cNvSpPr/>
          <p:nvPr/>
        </p:nvSpPr>
        <p:spPr>
          <a:xfrm>
            <a:off x="6876256" y="2508173"/>
            <a:ext cx="2160240" cy="4243492"/>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4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CORAL REEF WATER WORLD</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INDOOR WATER PARK</a:t>
            </a: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Leaving Club at 10am</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Returning approx. 4pm</a:t>
            </a:r>
          </a:p>
          <a:p>
            <a:pPr algn="ctr"/>
            <a:endParaRPr lang="en-GB" sz="900" b="1" dirty="0">
              <a:solidFill>
                <a:schemeClr val="tx1"/>
              </a:solidFill>
              <a:latin typeface="Arial" panose="020B0604020202020204" pitchFamily="34" charset="0"/>
              <a:cs typeface="Arial" panose="020B0604020202020204" pitchFamily="34" charset="0"/>
            </a:endParaRPr>
          </a:p>
          <a:p>
            <a:pPr algn="ctr"/>
            <a:r>
              <a:rPr lang="en-GB" sz="900" b="1" dirty="0">
                <a:solidFill>
                  <a:schemeClr val="tx1"/>
                </a:solidFill>
                <a:latin typeface="Arial" panose="020B0604020202020204" pitchFamily="34" charset="0"/>
                <a:cs typeface="Arial" panose="020B0604020202020204" pitchFamily="34" charset="0"/>
              </a:rPr>
              <a:t>You MUST be able to swim </a:t>
            </a:r>
          </a:p>
          <a:p>
            <a:pPr algn="ctr"/>
            <a:r>
              <a:rPr lang="en-GB" sz="900" b="1" dirty="0">
                <a:solidFill>
                  <a:schemeClr val="tx1"/>
                </a:solidFill>
                <a:latin typeface="Arial" panose="020B0604020202020204" pitchFamily="34" charset="0"/>
                <a:cs typeface="Arial" panose="020B0604020202020204" pitchFamily="34" charset="0"/>
              </a:rPr>
              <a:t>at least 25 metres unaided</a:t>
            </a:r>
          </a:p>
          <a:p>
            <a:pPr algn="ctr"/>
            <a:endParaRPr lang="en-GB" sz="9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0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r>
              <a:rPr lang="en-GB" sz="1300" b="1" dirty="0">
                <a:solidFill>
                  <a:schemeClr val="tx1"/>
                </a:solidFill>
                <a:latin typeface="Arial" panose="020B0604020202020204" pitchFamily="34" charset="0"/>
                <a:cs typeface="Arial" panose="020B0604020202020204" pitchFamily="34" charset="0"/>
              </a:rPr>
              <a:t>		</a:t>
            </a: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a:p>
            <a:pPr algn="ctr"/>
            <a:endParaRPr lang="en-GB" sz="1300" b="1" dirty="0">
              <a:solidFill>
                <a:schemeClr val="tx1"/>
              </a:solidFill>
              <a:latin typeface="Arial" panose="020B0604020202020204" pitchFamily="34" charset="0"/>
              <a:cs typeface="Arial" panose="020B0604020202020204" pitchFamily="34" charset="0"/>
            </a:endParaRPr>
          </a:p>
        </p:txBody>
      </p:sp>
      <p:pic>
        <p:nvPicPr>
          <p:cNvPr id="7" name="Picture 6" descr="A hand touching a plant&#10;&#10;Description automatically generated">
            <a:extLst>
              <a:ext uri="{FF2B5EF4-FFF2-40B4-BE49-F238E27FC236}">
                <a16:creationId xmlns:a16="http://schemas.microsoft.com/office/drawing/2014/main" id="{1B421785-1FE7-EB67-412E-72AFABFDAA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6549" y="2642032"/>
            <a:ext cx="1761807" cy="1092041"/>
          </a:xfrm>
          <a:prstGeom prst="rect">
            <a:avLst/>
          </a:prstGeom>
        </p:spPr>
      </p:pic>
      <p:pic>
        <p:nvPicPr>
          <p:cNvPr id="13" name="Picture 12" descr="A large water slide at a water park&#10;&#10;Description automatically generated">
            <a:extLst>
              <a:ext uri="{FF2B5EF4-FFF2-40B4-BE49-F238E27FC236}">
                <a16:creationId xmlns:a16="http://schemas.microsoft.com/office/drawing/2014/main" id="{87BB6E60-9778-33F6-9E9B-CCFFA4EFD48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20272" y="2604167"/>
            <a:ext cx="1837179" cy="1154225"/>
          </a:xfrm>
          <a:prstGeom prst="rect">
            <a:avLst/>
          </a:prstGeom>
        </p:spPr>
      </p:pic>
      <p:pic>
        <p:nvPicPr>
          <p:cNvPr id="16" name="Picture 15" descr="A long table with chess pieces on it&#10;&#10;Description automatically generated">
            <a:extLst>
              <a:ext uri="{FF2B5EF4-FFF2-40B4-BE49-F238E27FC236}">
                <a16:creationId xmlns:a16="http://schemas.microsoft.com/office/drawing/2014/main" id="{3290E06D-0BE2-69B0-D278-F35AB2C129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00905" y="2601894"/>
            <a:ext cx="1791070" cy="1190929"/>
          </a:xfrm>
          <a:prstGeom prst="rect">
            <a:avLst/>
          </a:prstGeom>
        </p:spPr>
      </p:pic>
      <p:pic>
        <p:nvPicPr>
          <p:cNvPr id="17" name="Picture 16">
            <a:extLst>
              <a:ext uri="{FF2B5EF4-FFF2-40B4-BE49-F238E27FC236}">
                <a16:creationId xmlns:a16="http://schemas.microsoft.com/office/drawing/2014/main" id="{A5684821-8E37-A531-8312-3359E57C0C0E}"/>
              </a:ext>
            </a:extLst>
          </p:cNvPr>
          <p:cNvPicPr>
            <a:picLocks noChangeAspect="1"/>
          </p:cNvPicPr>
          <p:nvPr/>
        </p:nvPicPr>
        <p:blipFill>
          <a:blip r:embed="rId8"/>
          <a:stretch>
            <a:fillRect/>
          </a:stretch>
        </p:blipFill>
        <p:spPr>
          <a:xfrm>
            <a:off x="1516167" y="127273"/>
            <a:ext cx="1376476" cy="1160584"/>
          </a:xfrm>
          <a:prstGeom prst="rect">
            <a:avLst/>
          </a:prstGeom>
        </p:spPr>
      </p:pic>
      <p:pic>
        <p:nvPicPr>
          <p:cNvPr id="18" name="Picture 17">
            <a:extLst>
              <a:ext uri="{FF2B5EF4-FFF2-40B4-BE49-F238E27FC236}">
                <a16:creationId xmlns:a16="http://schemas.microsoft.com/office/drawing/2014/main" id="{36298151-58FD-F71E-0D75-0848113282A7}"/>
              </a:ext>
            </a:extLst>
          </p:cNvPr>
          <p:cNvPicPr/>
          <p:nvPr/>
        </p:nvPicPr>
        <p:blipFill>
          <a:blip r:embed="rId9"/>
          <a:stretch>
            <a:fillRect/>
          </a:stretch>
        </p:blipFill>
        <p:spPr>
          <a:xfrm>
            <a:off x="2650247" y="2491183"/>
            <a:ext cx="1491996" cy="1003842"/>
          </a:xfrm>
          <a:prstGeom prst="rect">
            <a:avLst/>
          </a:prstGeom>
        </p:spPr>
      </p:pic>
    </p:spTree>
    <p:extLst>
      <p:ext uri="{BB962C8B-B14F-4D97-AF65-F5344CB8AC3E}">
        <p14:creationId xmlns:p14="http://schemas.microsoft.com/office/powerpoint/2010/main" val="302831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E94910-5C91-4686-BDA0-B958FB35C8E5}"/>
              </a:ext>
            </a:extLst>
          </p:cNvPr>
          <p:cNvSpPr/>
          <p:nvPr/>
        </p:nvSpPr>
        <p:spPr>
          <a:xfrm>
            <a:off x="217362" y="1412776"/>
            <a:ext cx="8892988" cy="4585871"/>
          </a:xfrm>
          <a:prstGeom prst="rect">
            <a:avLst/>
          </a:prstGeom>
        </p:spPr>
        <p:txBody>
          <a:bodyPr wrap="square">
            <a:spAutoFit/>
          </a:bodyPr>
          <a:lstStyle/>
          <a:p>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endParaRPr lang="en-GB" sz="1400" b="1" dirty="0">
              <a:latin typeface="Calibri" panose="020F0502020204030204" pitchFamily="34" charset="0"/>
              <a:ea typeface="Times New Roman" panose="02020603050405020304" pitchFamily="18" charset="0"/>
              <a:cs typeface="Times New Roman" panose="02020603050405020304" pitchFamily="18" charset="0"/>
            </a:endParaRPr>
          </a:p>
          <a:p>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r>
              <a:rPr lang="en-GB" sz="1200" dirty="0">
                <a:latin typeface="Calibri" panose="020F0502020204030204" pitchFamily="34" charset="0"/>
                <a:ea typeface="Times New Roman" panose="02020603050405020304" pitchFamily="18" charset="0"/>
                <a:cs typeface="Times New Roman" panose="02020603050405020304" pitchFamily="18" charset="0"/>
              </a:rPr>
              <a:t>Consent forms will be available one week before the trips are due. </a:t>
            </a:r>
            <a:r>
              <a:rPr lang="en-GB" sz="1200" b="1" dirty="0">
                <a:latin typeface="Calibri" panose="020F0502020204030204" pitchFamily="34" charset="0"/>
                <a:ea typeface="Times New Roman" panose="02020603050405020304" pitchFamily="18" charset="0"/>
                <a:cs typeface="Times New Roman" panose="02020603050405020304" pitchFamily="18" charset="0"/>
              </a:rPr>
              <a:t>Booking is required</a:t>
            </a:r>
            <a:r>
              <a:rPr lang="en-GB" sz="1200" dirty="0">
                <a:latin typeface="Calibri" panose="020F0502020204030204" pitchFamily="34" charset="0"/>
                <a:ea typeface="Times New Roman" panose="02020603050405020304" pitchFamily="18" charset="0"/>
                <a:cs typeface="Times New Roman" panose="02020603050405020304" pitchFamily="18" charset="0"/>
              </a:rPr>
              <a:t>. You can do this by seeing a member of staff at the Youth Club or sending an email to </a:t>
            </a:r>
            <a:r>
              <a:rPr lang="en-GB" sz="1200" dirty="0">
                <a:solidFill>
                  <a:srgbClr val="4ECA38"/>
                </a:solidFill>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clubmanager@northpaddyouth.</a:t>
            </a:r>
            <a:r>
              <a:rPr lang="en-GB" sz="1200" dirty="0">
                <a:solidFill>
                  <a:schemeClr val="accent2"/>
                </a:solidFill>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com</a:t>
            </a:r>
            <a:r>
              <a:rPr lang="en-GB" sz="1200" dirty="0">
                <a:solidFill>
                  <a:schemeClr val="accent2"/>
                </a:solidFill>
                <a:latin typeface="Calibri" panose="020F0502020204030204" pitchFamily="34" charset="0"/>
                <a:ea typeface="Times New Roman" panose="02020603050405020304" pitchFamily="18" charset="0"/>
                <a:cs typeface="Times New Roman" panose="02020603050405020304" pitchFamily="18" charset="0"/>
              </a:rPr>
              <a:t> </a:t>
            </a:r>
          </a:p>
          <a:p>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r>
              <a:rPr lang="en-GB" sz="1200" dirty="0">
                <a:latin typeface="Calibri" panose="020F0502020204030204" pitchFamily="34" charset="0"/>
                <a:ea typeface="Times New Roman" panose="02020603050405020304" pitchFamily="18" charset="0"/>
                <a:cs typeface="Times New Roman" panose="02020603050405020304" pitchFamily="18" charset="0"/>
              </a:rPr>
              <a:t>There is no need to book a place for any of our onsite sessions. Just turn up and complete a Membership Form to become a member.</a:t>
            </a:r>
          </a:p>
          <a:p>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r>
              <a:rPr lang="en-GB" sz="1200" b="1" dirty="0">
                <a:latin typeface="Calibri" panose="020F0502020204030204" pitchFamily="34" charset="0"/>
                <a:ea typeface="Times New Roman" panose="02020603050405020304" pitchFamily="18" charset="0"/>
                <a:cs typeface="Times New Roman" panose="02020603050405020304" pitchFamily="18" charset="0"/>
              </a:rPr>
              <a:t>Its FREE to join!!</a:t>
            </a:r>
          </a:p>
          <a:p>
            <a:br>
              <a:rPr lang="en-GB" sz="1200" dirty="0">
                <a:latin typeface="Calibri" panose="020F0502020204030204" pitchFamily="34" charset="0"/>
                <a:ea typeface="Times New Roman" panose="02020603050405020304" pitchFamily="18" charset="0"/>
                <a:cs typeface="Times New Roman" panose="02020603050405020304" pitchFamily="18" charset="0"/>
              </a:rPr>
            </a:br>
            <a:r>
              <a:rPr lang="en-GB" sz="1200" dirty="0">
                <a:latin typeface="Calibri" panose="020F0502020204030204" pitchFamily="34" charset="0"/>
                <a:ea typeface="Times New Roman" panose="02020603050405020304" pitchFamily="18" charset="0"/>
                <a:cs typeface="Times New Roman" panose="02020603050405020304" pitchFamily="18" charset="0"/>
              </a:rPr>
              <a:t>As we will be arriving back home from some of the trips late at night and for safety reasons, we will be providing a drop off service in our Minibus to your home address.</a:t>
            </a:r>
            <a:br>
              <a:rPr lang="en-GB" sz="1200" dirty="0">
                <a:latin typeface="Calibri" panose="020F0502020204030204" pitchFamily="34" charset="0"/>
                <a:ea typeface="Times New Roman" panose="02020603050405020304" pitchFamily="18" charset="0"/>
                <a:cs typeface="Times New Roman" panose="02020603050405020304" pitchFamily="18" charset="0"/>
              </a:rPr>
            </a:br>
            <a:r>
              <a:rPr lang="en-GB" sz="1200" dirty="0">
                <a:latin typeface="Calibri" panose="020F0502020204030204" pitchFamily="34" charset="0"/>
                <a:ea typeface="Times New Roman" panose="02020603050405020304" pitchFamily="18" charset="0"/>
                <a:cs typeface="Times New Roman" panose="02020603050405020304" pitchFamily="18" charset="0"/>
              </a:rPr>
              <a:t>This service is for Westminster members and local surrounding boroughs only</a:t>
            </a:r>
          </a:p>
          <a:p>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r>
              <a:rPr lang="en-GB" sz="1200" b="1" dirty="0">
                <a:latin typeface="Calibri" panose="020F0502020204030204" pitchFamily="34" charset="0"/>
                <a:ea typeface="Times New Roman" panose="02020603050405020304" pitchFamily="18" charset="0"/>
                <a:cs typeface="Times New Roman" panose="02020603050405020304" pitchFamily="18" charset="0"/>
              </a:rPr>
              <a:t>If you need any additional support in travelling to and from any of our sessions or cannot travel independently, please see a member of staff for further details on how we can support you.</a:t>
            </a:r>
          </a:p>
          <a:p>
            <a:endParaRPr lang="en-GB" sz="1200" b="1" dirty="0">
              <a:latin typeface="Calibri" panose="020F0502020204030204" pitchFamily="34" charset="0"/>
              <a:ea typeface="Times New Roman" panose="02020603050405020304" pitchFamily="18" charset="0"/>
              <a:cs typeface="Times New Roman" panose="02020603050405020304" pitchFamily="18" charset="0"/>
            </a:endParaRPr>
          </a:p>
          <a:p>
            <a:r>
              <a:rPr lang="en-GB" sz="1200" b="1" dirty="0">
                <a:latin typeface="Calibri" panose="020F0502020204030204" pitchFamily="34" charset="0"/>
                <a:ea typeface="Times New Roman" panose="02020603050405020304" pitchFamily="18" charset="0"/>
                <a:cs typeface="Times New Roman" panose="02020603050405020304" pitchFamily="18" charset="0"/>
              </a:rPr>
              <a:t>North Paddington Youth Club is an inclusive Club, so all children and young people are more than welcome to participate in any of our sessions. If you require additional support to make this happen, please see a member of staff.</a:t>
            </a:r>
          </a:p>
          <a:p>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r>
              <a:rPr lang="en-GB" sz="1200" b="1" dirty="0">
                <a:latin typeface="Calibri" panose="020F0502020204030204" pitchFamily="34" charset="0"/>
                <a:ea typeface="Times New Roman" panose="02020603050405020304" pitchFamily="18" charset="0"/>
                <a:cs typeface="Times New Roman" panose="02020603050405020304" pitchFamily="18" charset="0"/>
              </a:rPr>
              <a:t>FREE FOOD SHOPPING ON WEDNESDAY 25</a:t>
            </a:r>
            <a:r>
              <a:rPr lang="en-GB" sz="1200" b="1" baseline="30000" dirty="0">
                <a:latin typeface="Calibri" panose="020F0502020204030204" pitchFamily="34" charset="0"/>
                <a:ea typeface="Times New Roman" panose="02020603050405020304" pitchFamily="18" charset="0"/>
                <a:cs typeface="Times New Roman" panose="02020603050405020304" pitchFamily="18" charset="0"/>
              </a:rPr>
              <a:t>th</a:t>
            </a:r>
            <a:r>
              <a:rPr lang="en-GB" sz="1200" b="1" dirty="0">
                <a:latin typeface="Calibri" panose="020F0502020204030204" pitchFamily="34" charset="0"/>
                <a:ea typeface="Times New Roman" panose="02020603050405020304" pitchFamily="18" charset="0"/>
                <a:cs typeface="Times New Roman" panose="02020603050405020304" pitchFamily="18" charset="0"/>
              </a:rPr>
              <a:t> OCTOBER WILL BE AVAILABLE FOR FAMILIES TO TAKE HOME FROM 4pm – 6pm</a:t>
            </a:r>
            <a:br>
              <a:rPr lang="en-GB" sz="1200" b="1" dirty="0">
                <a:latin typeface="Calibri" panose="020F0502020204030204" pitchFamily="34" charset="0"/>
                <a:ea typeface="Times New Roman" panose="02020603050405020304" pitchFamily="18" charset="0"/>
                <a:cs typeface="Times New Roman" panose="02020603050405020304" pitchFamily="18" charset="0"/>
              </a:rPr>
            </a:br>
            <a:endParaRPr lang="en-GB" sz="1200" b="1" dirty="0"/>
          </a:p>
        </p:txBody>
      </p:sp>
      <p:pic>
        <p:nvPicPr>
          <p:cNvPr id="3" name="E5B9B7BD-7493-41A8-9297-4A5438E061EF" descr="cid:E5B9B7BD-7493-41A8-9297-4A5438E061EF">
            <a:extLst>
              <a:ext uri="{FF2B5EF4-FFF2-40B4-BE49-F238E27FC236}">
                <a16:creationId xmlns:a16="http://schemas.microsoft.com/office/drawing/2014/main" id="{19A7D956-43CF-695D-C24D-E8F780D7AEAC}"/>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64557" y="121186"/>
            <a:ext cx="1506311" cy="1182659"/>
          </a:xfrm>
          <a:prstGeom prst="rect">
            <a:avLst/>
          </a:prstGeom>
          <a:noFill/>
          <a:ln>
            <a:noFill/>
          </a:ln>
        </p:spPr>
      </p:pic>
      <p:sp>
        <p:nvSpPr>
          <p:cNvPr id="4" name="TextBox 3">
            <a:extLst>
              <a:ext uri="{FF2B5EF4-FFF2-40B4-BE49-F238E27FC236}">
                <a16:creationId xmlns:a16="http://schemas.microsoft.com/office/drawing/2014/main" id="{EF56DDFF-4A3A-D729-D4EA-4C3738B0A846}"/>
              </a:ext>
            </a:extLst>
          </p:cNvPr>
          <p:cNvSpPr txBox="1"/>
          <p:nvPr/>
        </p:nvSpPr>
        <p:spPr>
          <a:xfrm>
            <a:off x="6199122" y="143634"/>
            <a:ext cx="2880320" cy="1938992"/>
          </a:xfrm>
          <a:prstGeom prst="rect">
            <a:avLst/>
          </a:prstGeom>
          <a:noFill/>
        </p:spPr>
        <p:txBody>
          <a:bodyPr wrap="square" rtlCol="0">
            <a:spAutoFit/>
          </a:bodyPr>
          <a:lstStyle/>
          <a:p>
            <a:r>
              <a:rPr lang="en-GB" sz="1200" b="1" dirty="0"/>
              <a:t>Please contact Ronnie </a:t>
            </a:r>
          </a:p>
          <a:p>
            <a:r>
              <a:rPr lang="en-GB" sz="1200" b="1" dirty="0"/>
              <a:t>for further details on :</a:t>
            </a:r>
          </a:p>
          <a:p>
            <a:r>
              <a:rPr lang="en-GB" sz="1200" b="1" dirty="0"/>
              <a:t>020 3875 0412 or email at</a:t>
            </a:r>
          </a:p>
          <a:p>
            <a:r>
              <a:rPr lang="en-GB" sz="1200" b="1" dirty="0">
                <a:solidFill>
                  <a:schemeClr val="accent2"/>
                </a:solidFill>
                <a:hlinkClick r:id="rId2">
                  <a:extLst>
                    <a:ext uri="{A12FA001-AC4F-418D-AE19-62706E023703}">
                      <ahyp:hlinkClr xmlns:ahyp="http://schemas.microsoft.com/office/drawing/2018/hyperlinkcolor" val="tx"/>
                    </a:ext>
                  </a:extLst>
                </a:hlinkClick>
              </a:rPr>
              <a:t>clubmanager@northpaddyouth.com</a:t>
            </a:r>
            <a:endParaRPr lang="en-GB" sz="1200" b="1" dirty="0">
              <a:solidFill>
                <a:schemeClr val="accent2"/>
              </a:solidFill>
            </a:endParaRPr>
          </a:p>
          <a:p>
            <a:endParaRPr lang="en-GB" sz="1200" b="1" dirty="0">
              <a:solidFill>
                <a:schemeClr val="accent2"/>
              </a:solidFill>
            </a:endParaRPr>
          </a:p>
          <a:p>
            <a:r>
              <a:rPr lang="en-GB" sz="1200" b="1" dirty="0"/>
              <a:t>SENSORY ROOM AVAILABLE</a:t>
            </a:r>
          </a:p>
          <a:p>
            <a:endParaRPr lang="en-GB" sz="1200" b="1" dirty="0"/>
          </a:p>
          <a:p>
            <a:r>
              <a:rPr lang="en-GB" sz="1200" b="1" dirty="0"/>
              <a:t>FREE Food / Snacks / Refreshments </a:t>
            </a:r>
          </a:p>
          <a:p>
            <a:r>
              <a:rPr lang="en-GB" sz="1200" b="1" dirty="0"/>
              <a:t>will be provided each day</a:t>
            </a:r>
          </a:p>
          <a:p>
            <a:endParaRPr lang="en-GB" sz="1200" b="1" dirty="0"/>
          </a:p>
        </p:txBody>
      </p:sp>
      <p:pic>
        <p:nvPicPr>
          <p:cNvPr id="9" name="Picture 8">
            <a:extLst>
              <a:ext uri="{FF2B5EF4-FFF2-40B4-BE49-F238E27FC236}">
                <a16:creationId xmlns:a16="http://schemas.microsoft.com/office/drawing/2014/main" id="{1DA85CBD-40E7-DD8D-F7C5-65138D91EEEC}"/>
              </a:ext>
            </a:extLst>
          </p:cNvPr>
          <p:cNvPicPr>
            <a:picLocks noChangeAspect="1"/>
          </p:cNvPicPr>
          <p:nvPr/>
        </p:nvPicPr>
        <p:blipFill>
          <a:blip r:embed="rId5"/>
          <a:stretch>
            <a:fillRect/>
          </a:stretch>
        </p:blipFill>
        <p:spPr>
          <a:xfrm>
            <a:off x="323528" y="5807989"/>
            <a:ext cx="1368152" cy="827071"/>
          </a:xfrm>
          <a:prstGeom prst="rect">
            <a:avLst/>
          </a:prstGeom>
        </p:spPr>
      </p:pic>
      <p:pic>
        <p:nvPicPr>
          <p:cNvPr id="13" name="Picture 12" descr="Logo, company name&#10;&#10;Description automatically generated">
            <a:extLst>
              <a:ext uri="{FF2B5EF4-FFF2-40B4-BE49-F238E27FC236}">
                <a16:creationId xmlns:a16="http://schemas.microsoft.com/office/drawing/2014/main" id="{F657321C-A4DB-E1AA-BF7B-DF2DC9A7984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51304" y="5805597"/>
            <a:ext cx="1220696" cy="803074"/>
          </a:xfrm>
          <a:prstGeom prst="rect">
            <a:avLst/>
          </a:prstGeom>
          <a:noFill/>
          <a:ln>
            <a:noFill/>
          </a:ln>
        </p:spPr>
      </p:pic>
      <p:sp>
        <p:nvSpPr>
          <p:cNvPr id="6" name="TextBox 5">
            <a:extLst>
              <a:ext uri="{FF2B5EF4-FFF2-40B4-BE49-F238E27FC236}">
                <a16:creationId xmlns:a16="http://schemas.microsoft.com/office/drawing/2014/main" id="{1AF5BEC4-4FF6-C04E-97FB-A8C35D4F4376}"/>
              </a:ext>
            </a:extLst>
          </p:cNvPr>
          <p:cNvSpPr txBox="1"/>
          <p:nvPr/>
        </p:nvSpPr>
        <p:spPr>
          <a:xfrm>
            <a:off x="2699792" y="127273"/>
            <a:ext cx="3688351" cy="2523768"/>
          </a:xfrm>
          <a:prstGeom prst="rect">
            <a:avLst/>
          </a:prstGeom>
          <a:noFill/>
        </p:spPr>
        <p:txBody>
          <a:bodyPr wrap="square" rtlCol="0">
            <a:spAutoFit/>
          </a:bodyPr>
          <a:lstStyle/>
          <a:p>
            <a:pPr algn="ctr"/>
            <a:r>
              <a:rPr lang="en-GB" sz="1200" b="1" dirty="0"/>
              <a:t>North Paddington Youth Club</a:t>
            </a:r>
          </a:p>
          <a:p>
            <a:pPr algn="ctr"/>
            <a:r>
              <a:rPr lang="en-GB" sz="1200" b="1" dirty="0"/>
              <a:t>October Half Term Programme 2023</a:t>
            </a:r>
          </a:p>
          <a:p>
            <a:pPr algn="ctr"/>
            <a:endParaRPr lang="en-GB" sz="1200" b="1" dirty="0"/>
          </a:p>
          <a:p>
            <a:pPr algn="ctr"/>
            <a:r>
              <a:rPr lang="en-GB" sz="1200" b="1" dirty="0"/>
              <a:t>All Onsite Sessions &amp; Trips are FREE</a:t>
            </a:r>
          </a:p>
          <a:p>
            <a:pPr algn="ctr"/>
            <a:r>
              <a:rPr lang="en-GB" sz="1200" b="1" dirty="0"/>
              <a:t>For ages 8 – 12 years</a:t>
            </a:r>
          </a:p>
          <a:p>
            <a:pPr algn="ctr"/>
            <a:endParaRPr lang="en-GB" sz="1200" b="1" dirty="0"/>
          </a:p>
          <a:p>
            <a:pPr algn="ctr"/>
            <a:r>
              <a:rPr lang="en-GB" sz="2400" b="1" dirty="0"/>
              <a:t>JUNIOR CLUB</a:t>
            </a:r>
          </a:p>
          <a:p>
            <a:pPr algn="ctr"/>
            <a:endParaRPr lang="en-GB" sz="2400" b="1" dirty="0"/>
          </a:p>
          <a:p>
            <a:pPr algn="ctr"/>
            <a:r>
              <a:rPr lang="en-GB" sz="1400" b="1" dirty="0"/>
              <a:t>AED </a:t>
            </a:r>
            <a:r>
              <a:rPr lang="en-GB" sz="1400" b="1"/>
              <a:t>DEFIBRILATOR AVAILABLE </a:t>
            </a:r>
            <a:r>
              <a:rPr lang="en-GB" sz="1400" b="1" dirty="0"/>
              <a:t>IN RECEPTION</a:t>
            </a:r>
          </a:p>
          <a:p>
            <a:pPr algn="ctr"/>
            <a:endParaRPr lang="en-GB" sz="1200" b="1" dirty="0"/>
          </a:p>
          <a:p>
            <a:pPr algn="ctr"/>
            <a:endParaRPr lang="en-GB" sz="1200" b="1" dirty="0"/>
          </a:p>
        </p:txBody>
      </p:sp>
      <p:pic>
        <p:nvPicPr>
          <p:cNvPr id="5" name="Picture 4">
            <a:extLst>
              <a:ext uri="{FF2B5EF4-FFF2-40B4-BE49-F238E27FC236}">
                <a16:creationId xmlns:a16="http://schemas.microsoft.com/office/drawing/2014/main" id="{D5D68EBC-9AB0-C27D-4641-319BBF8E8D40}"/>
              </a:ext>
            </a:extLst>
          </p:cNvPr>
          <p:cNvPicPr/>
          <p:nvPr/>
        </p:nvPicPr>
        <p:blipFill>
          <a:blip r:embed="rId7"/>
          <a:stretch>
            <a:fillRect/>
          </a:stretch>
        </p:blipFill>
        <p:spPr>
          <a:xfrm>
            <a:off x="4636890" y="5833986"/>
            <a:ext cx="1316704" cy="775075"/>
          </a:xfrm>
          <a:prstGeom prst="rect">
            <a:avLst/>
          </a:prstGeom>
        </p:spPr>
      </p:pic>
      <p:pic>
        <p:nvPicPr>
          <p:cNvPr id="7" name="Picture 6">
            <a:extLst>
              <a:ext uri="{FF2B5EF4-FFF2-40B4-BE49-F238E27FC236}">
                <a16:creationId xmlns:a16="http://schemas.microsoft.com/office/drawing/2014/main" id="{82237DB4-DBDC-2386-49A5-484B713F0A21}"/>
              </a:ext>
            </a:extLst>
          </p:cNvPr>
          <p:cNvPicPr/>
          <p:nvPr/>
        </p:nvPicPr>
        <p:blipFill>
          <a:blip r:embed="rId8"/>
          <a:stretch>
            <a:fillRect/>
          </a:stretch>
        </p:blipFill>
        <p:spPr>
          <a:xfrm>
            <a:off x="5945807" y="5831986"/>
            <a:ext cx="1491996" cy="803074"/>
          </a:xfrm>
          <a:prstGeom prst="rect">
            <a:avLst/>
          </a:prstGeom>
        </p:spPr>
      </p:pic>
      <p:pic>
        <p:nvPicPr>
          <p:cNvPr id="8" name="Picture 7">
            <a:extLst>
              <a:ext uri="{FF2B5EF4-FFF2-40B4-BE49-F238E27FC236}">
                <a16:creationId xmlns:a16="http://schemas.microsoft.com/office/drawing/2014/main" id="{A1265571-2518-6457-4520-36A3C92C2CD8}"/>
              </a:ext>
            </a:extLst>
          </p:cNvPr>
          <p:cNvPicPr/>
          <p:nvPr/>
        </p:nvPicPr>
        <p:blipFill>
          <a:blip r:embed="rId9"/>
          <a:stretch>
            <a:fillRect/>
          </a:stretch>
        </p:blipFill>
        <p:spPr>
          <a:xfrm>
            <a:off x="1787686" y="5821750"/>
            <a:ext cx="1467612" cy="819786"/>
          </a:xfrm>
          <a:prstGeom prst="rect">
            <a:avLst/>
          </a:prstGeom>
        </p:spPr>
      </p:pic>
      <p:pic>
        <p:nvPicPr>
          <p:cNvPr id="14" name="Picture 13">
            <a:extLst>
              <a:ext uri="{FF2B5EF4-FFF2-40B4-BE49-F238E27FC236}">
                <a16:creationId xmlns:a16="http://schemas.microsoft.com/office/drawing/2014/main" id="{0A0CF0DE-0990-852F-B9D7-FA3EA3155202}"/>
              </a:ext>
            </a:extLst>
          </p:cNvPr>
          <p:cNvPicPr>
            <a:picLocks noChangeAspect="1"/>
          </p:cNvPicPr>
          <p:nvPr/>
        </p:nvPicPr>
        <p:blipFill>
          <a:blip r:embed="rId10"/>
          <a:stretch>
            <a:fillRect/>
          </a:stretch>
        </p:blipFill>
        <p:spPr>
          <a:xfrm>
            <a:off x="1601776" y="121186"/>
            <a:ext cx="1606466" cy="1182659"/>
          </a:xfrm>
          <a:prstGeom prst="rect">
            <a:avLst/>
          </a:prstGeom>
        </p:spPr>
      </p:pic>
      <p:pic>
        <p:nvPicPr>
          <p:cNvPr id="10" name="Picture 9">
            <a:extLst>
              <a:ext uri="{FF2B5EF4-FFF2-40B4-BE49-F238E27FC236}">
                <a16:creationId xmlns:a16="http://schemas.microsoft.com/office/drawing/2014/main" id="{77DF5343-E3B6-4905-203B-5589B22DC8B0}"/>
              </a:ext>
            </a:extLst>
          </p:cNvPr>
          <p:cNvPicPr>
            <a:picLocks noChangeAspect="1"/>
          </p:cNvPicPr>
          <p:nvPr/>
        </p:nvPicPr>
        <p:blipFill>
          <a:blip r:embed="rId11"/>
          <a:stretch>
            <a:fillRect/>
          </a:stretch>
        </p:blipFill>
        <p:spPr>
          <a:xfrm>
            <a:off x="7407196" y="5831986"/>
            <a:ext cx="1339524" cy="760844"/>
          </a:xfrm>
          <a:prstGeom prst="rect">
            <a:avLst/>
          </a:prstGeom>
        </p:spPr>
      </p:pic>
    </p:spTree>
    <p:extLst>
      <p:ext uri="{BB962C8B-B14F-4D97-AF65-F5344CB8AC3E}">
        <p14:creationId xmlns:p14="http://schemas.microsoft.com/office/powerpoint/2010/main" val="1825014924"/>
      </p:ext>
    </p:extLst>
  </p:cSld>
  <p:clrMapOvr>
    <a:masterClrMapping/>
  </p:clrMapOvr>
</p:sld>
</file>

<file path=ppt/theme/theme1.xml><?xml version="1.0" encoding="utf-8"?>
<a:theme xmlns:a="http://schemas.openxmlformats.org/drawingml/2006/main" name="Office Theme">
  <a:themeElements>
    <a:clrScheme name="GLD">
      <a:dk1>
        <a:sysClr val="windowText" lastClr="000000"/>
      </a:dk1>
      <a:lt1>
        <a:srgbClr val="FFFFFF"/>
      </a:lt1>
      <a:dk2>
        <a:srgbClr val="FFB300"/>
      </a:dk2>
      <a:lt2>
        <a:srgbClr val="FF5E0C"/>
      </a:lt2>
      <a:accent1>
        <a:srgbClr val="A90091"/>
      </a:accent1>
      <a:accent2>
        <a:srgbClr val="00418E"/>
      </a:accent2>
      <a:accent3>
        <a:srgbClr val="007EB6"/>
      </a:accent3>
      <a:accent4>
        <a:srgbClr val="36D0F4"/>
      </a:accent4>
      <a:accent5>
        <a:srgbClr val="007058"/>
      </a:accent5>
      <a:accent6>
        <a:srgbClr val="008B3A"/>
      </a:accent6>
      <a:hlink>
        <a:srgbClr val="4ECA38"/>
      </a:hlink>
      <a:folHlink>
        <a:srgbClr val="FE002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455</TotalTime>
  <Words>458</Words>
  <Application>Microsoft Office PowerPoint</Application>
  <PresentationFormat>On-screen Show (4:3)</PresentationFormat>
  <Paragraphs>284</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O'Neill</dc:creator>
  <cp:lastModifiedBy>Ronald Renney</cp:lastModifiedBy>
  <cp:revision>341</cp:revision>
  <cp:lastPrinted>2022-10-01T12:52:37Z</cp:lastPrinted>
  <dcterms:created xsi:type="dcterms:W3CDTF">2016-07-11T13:39:59Z</dcterms:created>
  <dcterms:modified xsi:type="dcterms:W3CDTF">2023-10-03T18:33:26Z</dcterms:modified>
</cp:coreProperties>
</file>